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3" r:id="rId13"/>
    <p:sldId id="322" r:id="rId14"/>
    <p:sldId id="331" r:id="rId15"/>
    <p:sldId id="333" r:id="rId16"/>
    <p:sldId id="336" r:id="rId17"/>
    <p:sldId id="335" r:id="rId18"/>
    <p:sldId id="332" r:id="rId19"/>
    <p:sldId id="337" r:id="rId20"/>
    <p:sldId id="338" r:id="rId21"/>
    <p:sldId id="339" r:id="rId22"/>
    <p:sldId id="340" r:id="rId23"/>
    <p:sldId id="342" r:id="rId24"/>
    <p:sldId id="348" r:id="rId25"/>
    <p:sldId id="349" r:id="rId26"/>
    <p:sldId id="343" r:id="rId27"/>
    <p:sldId id="344" r:id="rId28"/>
    <p:sldId id="350" r:id="rId29"/>
    <p:sldId id="325" r:id="rId30"/>
    <p:sldId id="345" r:id="rId31"/>
    <p:sldId id="352" r:id="rId32"/>
    <p:sldId id="351" r:id="rId33"/>
    <p:sldId id="346" r:id="rId34"/>
    <p:sldId id="347" r:id="rId35"/>
    <p:sldId id="324" r:id="rId36"/>
    <p:sldId id="341" r:id="rId37"/>
    <p:sldId id="329" r:id="rId38"/>
    <p:sldId id="334" r:id="rId39"/>
    <p:sldId id="308" r:id="rId40"/>
    <p:sldId id="316" r:id="rId41"/>
    <p:sldId id="293" r:id="rId42"/>
    <p:sldId id="306" r:id="rId43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24/01/2026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40778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Porque </a:t>
            </a:r>
            <a:r>
              <a:rPr lang="pt-BR" b="1" dirty="0"/>
              <a:t>1,5×IQR é uma regra prática</a:t>
            </a:r>
            <a:r>
              <a:rPr lang="pt-BR" dirty="0"/>
              <a:t> que dá um “limite de alerta” para valores </a:t>
            </a:r>
            <a:r>
              <a:rPr lang="pt-BR" b="1" dirty="0"/>
              <a:t>incomuns</a:t>
            </a:r>
            <a:r>
              <a:rPr lang="pt-BR" dirty="0"/>
              <a:t>, sem ser tão agressiva a ponto de marcar muita coisa como outlier. É a convenção mais usada no </a:t>
            </a:r>
            <a:r>
              <a:rPr lang="pt-BR" b="1" dirty="0" err="1"/>
              <a:t>boxplot</a:t>
            </a:r>
            <a:r>
              <a:rPr lang="pt-BR" b="1" dirty="0"/>
              <a:t> de </a:t>
            </a:r>
            <a:r>
              <a:rPr lang="pt-BR" b="1" dirty="0" err="1"/>
              <a:t>Tukey</a:t>
            </a:r>
            <a:r>
              <a:rPr lang="pt-BR" dirty="0"/>
              <a:t>.</a:t>
            </a:r>
          </a:p>
          <a:p>
            <a:r>
              <a:rPr lang="pt-BR" b="1" dirty="0"/>
              <a:t>A intuição</a:t>
            </a:r>
          </a:p>
          <a:p>
            <a:r>
              <a:rPr lang="pt-BR" b="1" dirty="0"/>
              <a:t>IQR = Q3 − Q1</a:t>
            </a:r>
            <a:r>
              <a:rPr lang="pt-BR" dirty="0"/>
              <a:t> mede a “largura do miolo” dos dados (os 50% centrais).</a:t>
            </a:r>
          </a:p>
          <a:p>
            <a:r>
              <a:rPr lang="pt-BR" dirty="0"/>
              <a:t>Multiplicar o IQR cria uma </a:t>
            </a:r>
            <a:r>
              <a:rPr lang="pt-BR" b="1" dirty="0"/>
              <a:t>margem proporcional à variabilidade</a:t>
            </a:r>
            <a:r>
              <a:rPr lang="pt-BR" dirty="0"/>
              <a:t> do seu conjunto, e não a uma unidade fixa.</a:t>
            </a:r>
          </a:p>
          <a:p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r>
              <a:rPr lang="pt-BR" b="1" dirty="0"/>
              <a:t>O que isso significa para uma Normal (aproximadamente)</a:t>
            </a:r>
          </a:p>
          <a:p>
            <a:r>
              <a:rPr lang="pt-BR" dirty="0"/>
              <a:t>Se os dados fossem aproximadamente normais:</a:t>
            </a:r>
          </a:p>
          <a:p>
            <a:r>
              <a:rPr lang="pt-BR" dirty="0"/>
              <a:t>(Q1 \</a:t>
            </a:r>
            <a:r>
              <a:rPr lang="pt-BR" dirty="0" err="1"/>
              <a:t>approx</a:t>
            </a:r>
            <a:r>
              <a:rPr lang="pt-BR" dirty="0"/>
              <a:t> -0{,}674\sigma) e (Q3 \</a:t>
            </a:r>
            <a:r>
              <a:rPr lang="pt-BR" dirty="0" err="1"/>
              <a:t>approx</a:t>
            </a:r>
            <a:r>
              <a:rPr lang="pt-BR" dirty="0"/>
              <a:t> +0{,}674\sigma)</a:t>
            </a:r>
          </a:p>
          <a:p>
            <a:r>
              <a:rPr lang="pt-BR" dirty="0"/>
              <a:t>então (IQR \</a:t>
            </a:r>
            <a:r>
              <a:rPr lang="pt-BR" dirty="0" err="1"/>
              <a:t>approx</a:t>
            </a:r>
            <a:r>
              <a:rPr lang="pt-BR" dirty="0"/>
              <a:t> 1{,}349\sigma)</a:t>
            </a:r>
          </a:p>
          <a:p>
            <a:r>
              <a:rPr lang="pt-BR" dirty="0"/>
              <a:t>os limites do </a:t>
            </a:r>
            <a:r>
              <a:rPr lang="pt-BR" dirty="0" err="1"/>
              <a:t>boxplot</a:t>
            </a:r>
            <a:r>
              <a:rPr lang="pt-BR" dirty="0"/>
              <a:t> são: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Q1 - 1{,}5IQR \</a:t>
            </a:r>
            <a:r>
              <a:rPr lang="pt-BR" dirty="0" err="1"/>
              <a:t>approx</a:t>
            </a:r>
            <a:r>
              <a:rPr lang="pt-BR" dirty="0"/>
              <a:t> -0{,}674\sigma - 2{,}024\sigma \</a:t>
            </a:r>
            <a:r>
              <a:rPr lang="pt-BR" dirty="0" err="1"/>
              <a:t>approx</a:t>
            </a:r>
            <a:r>
              <a:rPr lang="pt-BR" dirty="0"/>
              <a:t> -2{,}698\sigma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Q3 + 1{,}5IQR \</a:t>
            </a:r>
            <a:r>
              <a:rPr lang="pt-BR" dirty="0" err="1"/>
              <a:t>approx</a:t>
            </a:r>
            <a:r>
              <a:rPr lang="pt-BR" dirty="0"/>
              <a:t> +2{,}698\sigma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Ou seja, ele marca como outlier algo além de ~</a:t>
            </a:r>
            <a:r>
              <a:rPr lang="pt-BR" b="1" dirty="0"/>
              <a:t>±2,7 desvios padrão</a:t>
            </a:r>
            <a:r>
              <a:rPr lang="pt-BR" dirty="0"/>
              <a:t>.</a:t>
            </a:r>
          </a:p>
          <a:p>
            <a:r>
              <a:rPr lang="pt-BR" dirty="0"/>
              <a:t>Isso tende a pegar </a:t>
            </a:r>
            <a:r>
              <a:rPr lang="pt-BR" b="1" dirty="0"/>
              <a:t>poucos pontos</a:t>
            </a:r>
            <a:r>
              <a:rPr lang="pt-BR" dirty="0"/>
              <a:t> (algo como ~0,7% no total, em uma normal), o que é “bom”: sinaliza raridades sem virar caça às bruxas.</a:t>
            </a:r>
          </a:p>
          <a:p>
            <a:r>
              <a:rPr lang="pt-BR" b="1" dirty="0"/>
              <a:t>Por que não 1×IQR ou 3×IQR?</a:t>
            </a:r>
          </a:p>
          <a:p>
            <a:r>
              <a:rPr lang="pt-BR" b="1" dirty="0"/>
              <a:t>1×IQR</a:t>
            </a:r>
            <a:r>
              <a:rPr lang="pt-BR" dirty="0"/>
              <a:t>: pega muita coisa como outlier (sensível demais).</a:t>
            </a:r>
          </a:p>
          <a:p>
            <a:r>
              <a:rPr lang="pt-BR" b="1" dirty="0"/>
              <a:t>3×IQR</a:t>
            </a:r>
            <a:r>
              <a:rPr lang="pt-BR" dirty="0"/>
              <a:t>: pega quase nada (conservador demais).</a:t>
            </a:r>
          </a:p>
          <a:p>
            <a:r>
              <a:rPr lang="pt-BR" b="1" dirty="0"/>
              <a:t>1,5×IQR</a:t>
            </a:r>
            <a:r>
              <a:rPr lang="pt-BR" dirty="0"/>
              <a:t> virou o “meio-termo” tradicional.</a:t>
            </a:r>
          </a:p>
          <a:p>
            <a:r>
              <a:rPr lang="pt-BR" b="1" dirty="0"/>
              <a:t>Importante: outlier ≠ erro</a:t>
            </a:r>
          </a:p>
          <a:p>
            <a:r>
              <a:rPr lang="pt-BR" dirty="0"/>
              <a:t>Esse critério </a:t>
            </a:r>
            <a:r>
              <a:rPr lang="pt-BR" b="1" dirty="0"/>
              <a:t>só sinaliza</a:t>
            </a:r>
            <a:r>
              <a:rPr lang="pt-BR" dirty="0"/>
              <a:t> valores “fora do padrão”; pode ser:</a:t>
            </a:r>
          </a:p>
          <a:p>
            <a:r>
              <a:rPr lang="pt-BR" dirty="0"/>
              <a:t>erro de medição/digitação,</a:t>
            </a:r>
          </a:p>
          <a:p>
            <a:r>
              <a:rPr lang="pt-BR" dirty="0"/>
              <a:t>um caso raro real,</a:t>
            </a:r>
          </a:p>
          <a:p>
            <a:r>
              <a:rPr lang="pt-BR" dirty="0"/>
              <a:t>uma cauda longa (distribuição assimétrica),</a:t>
            </a:r>
          </a:p>
          <a:p>
            <a:r>
              <a:rPr lang="pt-BR" dirty="0"/>
              <a:t>ou um subgrupo diferente.</a:t>
            </a:r>
          </a:p>
          <a:p>
            <a:r>
              <a:rPr lang="pt-BR" b="1" dirty="0"/>
              <a:t>Dica prática</a:t>
            </a:r>
          </a:p>
          <a:p>
            <a:r>
              <a:rPr lang="pt-BR" dirty="0"/>
              <a:t>Use </a:t>
            </a:r>
            <a:r>
              <a:rPr lang="pt-BR" b="1" dirty="0"/>
              <a:t>1,5×IQR</a:t>
            </a:r>
            <a:r>
              <a:rPr lang="pt-BR" dirty="0"/>
              <a:t> para </a:t>
            </a:r>
            <a:r>
              <a:rPr lang="pt-BR" b="1" dirty="0"/>
              <a:t>detectar</a:t>
            </a:r>
            <a:r>
              <a:rPr lang="pt-BR" dirty="0"/>
              <a:t> e investigar.</a:t>
            </a:r>
          </a:p>
          <a:p>
            <a:r>
              <a:rPr lang="pt-BR" dirty="0"/>
              <a:t>Para “outliers extremos”, muita gente usa </a:t>
            </a:r>
            <a:r>
              <a:rPr lang="pt-BR" b="1" dirty="0"/>
              <a:t>3×IQR</a:t>
            </a:r>
            <a:r>
              <a:rPr lang="pt-BR" dirty="0"/>
              <a:t>.</a:t>
            </a:r>
          </a:p>
          <a:p>
            <a:r>
              <a:rPr lang="pt-BR" dirty="0"/>
              <a:t>Se você me disser o tipo de dado (salário, preço, tempo, etc.), eu te digo se IQR faz sentido ou se é melhor usar transformação (log), </a:t>
            </a:r>
            <a:r>
              <a:rPr lang="pt-BR" dirty="0" err="1"/>
              <a:t>robust</a:t>
            </a:r>
            <a:r>
              <a:rPr lang="pt-BR" dirty="0"/>
              <a:t> z-score (MAD) ou modelagem por </a:t>
            </a:r>
            <a:r>
              <a:rPr lang="pt-BR" dirty="0" err="1"/>
              <a:t>quantis</a:t>
            </a:r>
            <a:r>
              <a:rPr lang="pt-B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9759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https://www.kaggle.com/code/imoore/intro-to-exploratory-data-analysis-eda-in-python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3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838200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7805057" y="2812368"/>
            <a:ext cx="3744686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b="1" dirty="0"/>
              <a:t>Como interpretar (explique apontando):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Caixa (Q1–Q3)</a:t>
            </a:r>
            <a:r>
              <a:rPr lang="pt-BR" dirty="0"/>
              <a:t> → 50% central dos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Linha no meio</a:t>
            </a:r>
            <a:r>
              <a:rPr lang="pt-BR" dirty="0"/>
              <a:t> → mediana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Whiskers</a:t>
            </a:r>
            <a:r>
              <a:rPr lang="pt-BR" dirty="0"/>
              <a:t> → até </a:t>
            </a:r>
            <a:r>
              <a:rPr lang="pt-BR" dirty="0">
                <a:latin typeface="Courier New" panose="02070309020205020404" pitchFamily="49" charset="0"/>
              </a:rPr>
              <a:t>1.5 × IQR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Pontos fora</a:t>
            </a:r>
            <a:r>
              <a:rPr lang="pt-BR" dirty="0"/>
              <a:t> → possíveis outliers</a:t>
            </a:r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0000"/>
                </a:solidFill>
              </a:rPr>
              <a:t>O que é quartil?</a:t>
            </a:r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EB36F-FEA6-FE48-93B1-1245FA3F8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F27BA2-9CAF-88D7-C658-D4A834C7EB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190514" cy="5032375"/>
              </a:xfrm>
            </p:spPr>
            <p:txBody>
              <a:bodyPr/>
              <a:lstStyle/>
              <a:p>
                <a:r>
                  <a:rPr lang="pt-BR" dirty="0"/>
                  <a:t>caixa: </a:t>
                </a:r>
                <a:r>
                  <a:rPr lang="pt-BR" b="1" dirty="0"/>
                  <a:t>Q1 → Q3</a:t>
                </a:r>
                <a:r>
                  <a:rPr lang="pt-BR" dirty="0"/>
                  <a:t> (Intervalo Interquartil)</a:t>
                </a:r>
              </a:p>
              <a:p>
                <a:r>
                  <a:rPr lang="pt-BR" dirty="0"/>
                  <a:t>linha no meio: </a:t>
                </a:r>
                <a:r>
                  <a:rPr lang="pt-BR" b="1" dirty="0"/>
                  <a:t>mediana (Q2)</a:t>
                </a:r>
              </a:p>
              <a:p>
                <a:r>
                  <a:rPr lang="en-US" b="1" dirty="0" err="1"/>
                  <a:t>Intervalo</a:t>
                </a:r>
                <a:r>
                  <a:rPr lang="en-US" b="1" dirty="0"/>
                  <a:t> </a:t>
                </a:r>
                <a:r>
                  <a:rPr lang="en-US" b="1" dirty="0" err="1"/>
                  <a:t>Interquartil</a:t>
                </a:r>
                <a:r>
                  <a:rPr lang="en-US" b="1" dirty="0"/>
                  <a:t> (IQR)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/>
                      <m:t>IQR</m:t>
                    </m:r>
                    <m:r>
                      <a:rPr lang="en-US"/>
                      <m:t>=</m:t>
                    </m:r>
                    <m:r>
                      <a:rPr lang="en-US" i="1"/>
                      <m:t>𝑄</m:t>
                    </m:r>
                    <m:r>
                      <a:rPr lang="en-US"/>
                      <m:t>3−</m:t>
                    </m:r>
                    <m:r>
                      <a:rPr lang="en-US" i="1"/>
                      <m:t>𝑄</m:t>
                    </m:r>
                    <m:r>
                      <a:rPr lang="en-US"/>
                      <m:t>1</m:t>
                    </m:r>
                  </m:oMath>
                </a14:m>
                <a:endParaRPr lang="en-US" b="0" dirty="0"/>
              </a:p>
              <a:p>
                <a:r>
                  <a:rPr lang="pt-BR" dirty="0"/>
                  <a:t>Multiplicar o IQR cria uma </a:t>
                </a:r>
                <a:r>
                  <a:rPr lang="pt-BR" b="1" dirty="0"/>
                  <a:t>margem proporcional à variabilidade</a:t>
                </a:r>
                <a:r>
                  <a:rPr lang="pt-BR" dirty="0"/>
                  <a:t> do seu conjunto, e não a uma unidade fixa.</a:t>
                </a:r>
              </a:p>
              <a:p>
                <a:r>
                  <a:rPr lang="pt-BR" dirty="0"/>
                  <a:t>O </a:t>
                </a:r>
                <a:r>
                  <a:rPr lang="pt-BR" b="1" dirty="0"/>
                  <a:t>1,5</a:t>
                </a:r>
                <a:r>
                  <a:rPr lang="pt-BR" dirty="0"/>
                  <a:t> foi escolhido para funcionar bem em muitos cenários “normais” (não é uma lei da natureza; é uma heurística).</a:t>
                </a:r>
              </a:p>
              <a:p>
                <a:r>
                  <a:rPr lang="pt-BR" dirty="0"/>
                  <a:t>Use </a:t>
                </a:r>
                <a:r>
                  <a:rPr lang="pt-BR" b="1" dirty="0"/>
                  <a:t>1,5×IQR</a:t>
                </a:r>
                <a:r>
                  <a:rPr lang="pt-BR" dirty="0"/>
                  <a:t> para </a:t>
                </a:r>
                <a:r>
                  <a:rPr lang="pt-BR" b="1" dirty="0"/>
                  <a:t>detectar</a:t>
                </a:r>
                <a:r>
                  <a:rPr lang="pt-BR" dirty="0"/>
                  <a:t> e investigar.</a:t>
                </a:r>
                <a:endParaRPr lang="en-US" b="0" dirty="0"/>
              </a:p>
              <a:p>
                <a:endParaRPr lang="pt-BR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F27BA2-9CAF-88D7-C658-D4A834C7EB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190514" cy="5032375"/>
              </a:xfrm>
              <a:blipFill>
                <a:blip r:embed="rId3"/>
                <a:stretch>
                  <a:fillRect l="-981" t="-1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3708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Z-score</a:t>
            </a:r>
          </a:p>
        </p:txBody>
      </p:sp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7301-E949-B812-9EF5-3CA58CB6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Detectando</a:t>
            </a:r>
            <a:r>
              <a:rPr lang="en-US" dirty="0"/>
              <a:t> e </a:t>
            </a:r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i="1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FEFD-73F6-A8FB-7EE8-766DA0A8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Tratamento de outliers:</a:t>
            </a:r>
            <a:r>
              <a:rPr lang="pt-BR" dirty="0"/>
              <a:t> identificação e decisões de correção.</a:t>
            </a:r>
          </a:p>
          <a:p>
            <a:r>
              <a:rPr lang="pt-BR" dirty="0"/>
              <a:t>Visual: </a:t>
            </a:r>
          </a:p>
          <a:p>
            <a:pPr lvl="1"/>
            <a:r>
              <a:rPr lang="pt-BR" dirty="0"/>
              <a:t>histograma</a:t>
            </a:r>
          </a:p>
          <a:p>
            <a:pPr lvl="1"/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Estatísticas: </a:t>
            </a:r>
          </a:p>
          <a:p>
            <a:pPr lvl="1"/>
            <a:r>
              <a:rPr lang="pt-BR" dirty="0"/>
              <a:t>Z-score</a:t>
            </a:r>
          </a:p>
          <a:p>
            <a:pPr lvl="1"/>
            <a:r>
              <a:rPr lang="pt-BR" dirty="0"/>
              <a:t>IQR (intervalo interquartil)</a:t>
            </a:r>
          </a:p>
          <a:p>
            <a:r>
              <a:rPr lang="pt-BR" dirty="0"/>
              <a:t>Inclua um gráfico como exemplo e peça para a turma identificar possíveis outliers.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595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8E2A-B6B7-B9C5-79D4-F03A6ED2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52DFA-2CB0-134A-0769-82D0AF259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0228" y="1825625"/>
            <a:ext cx="6803571" cy="4351338"/>
          </a:xfrm>
        </p:spPr>
        <p:txBody>
          <a:bodyPr/>
          <a:lstStyle/>
          <a:p>
            <a:r>
              <a:rPr lang="pt-BR" dirty="0"/>
              <a:t>aa</a:t>
            </a:r>
            <a:endParaRPr lang="en-US" dirty="0"/>
          </a:p>
        </p:txBody>
      </p:sp>
      <p:pic>
        <p:nvPicPr>
          <p:cNvPr id="2052" name="Picture 4" descr="O que são Outliers? | BIX Tecnologia">
            <a:extLst>
              <a:ext uri="{FF2B5EF4-FFF2-40B4-BE49-F238E27FC236}">
                <a16:creationId xmlns:a16="http://schemas.microsoft.com/office/drawing/2014/main" id="{98C4F537-5E71-7DDA-7C28-0E18AD3C2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2605881"/>
            <a:ext cx="5169352" cy="335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movendo outliers de uma base de dados - Ramon Domingos Blog">
            <a:extLst>
              <a:ext uri="{FF2B5EF4-FFF2-40B4-BE49-F238E27FC236}">
                <a16:creationId xmlns:a16="http://schemas.microsoft.com/office/drawing/2014/main" id="{E8050B02-7327-31F8-B719-128C7FD69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744" y="1690688"/>
            <a:ext cx="5595256" cy="559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D5055A98-A42D-6021-5833-E63B1DDFD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92" y="28008"/>
            <a:ext cx="653415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Make a Boxplot with Matplotlib - StrataScratch">
            <a:extLst>
              <a:ext uri="{FF2B5EF4-FFF2-40B4-BE49-F238E27FC236}">
                <a16:creationId xmlns:a16="http://schemas.microsoft.com/office/drawing/2014/main" id="{3974A2C8-F918-418C-329F-F03AF9C7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957" y="0"/>
            <a:ext cx="5725886" cy="2767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4811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variáveis: análise da 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Sweetviz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9240</TotalTime>
  <Words>2951</Words>
  <Application>Microsoft Office PowerPoint</Application>
  <PresentationFormat>Widescreen</PresentationFormat>
  <Paragraphs>329</Paragraphs>
  <Slides>42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PowerPoint Presentation</vt:lpstr>
      <vt:lpstr>Como detectar outliers?</vt:lpstr>
      <vt:lpstr>PowerPoint Presentation</vt:lpstr>
      <vt:lpstr>Como detectar outliers?</vt:lpstr>
      <vt:lpstr>Como detectar outliers?</vt:lpstr>
      <vt:lpstr>Como detectar outliers?</vt:lpstr>
      <vt:lpstr>Detectando e tratando outliers</vt:lpstr>
      <vt:lpstr>PowerPoint Presentation</vt:lpstr>
      <vt:lpstr>Relação entre variáveis: análise da correlação</vt:lpstr>
      <vt:lpstr>Sweetviz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1883</cp:revision>
  <dcterms:created xsi:type="dcterms:W3CDTF">2020-01-20T13:50:05Z</dcterms:created>
  <dcterms:modified xsi:type="dcterms:W3CDTF">2026-01-24T15:03:15Z</dcterms:modified>
</cp:coreProperties>
</file>

<file path=docProps/thumbnail.jpeg>
</file>